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14"/>
  </p:notesMasterIdLst>
  <p:handoutMasterIdLst>
    <p:handoutMasterId r:id="rId15"/>
  </p:handoutMasterIdLst>
  <p:sldIdLst>
    <p:sldId id="809" r:id="rId6"/>
    <p:sldId id="265" r:id="rId7"/>
    <p:sldId id="259" r:id="rId8"/>
    <p:sldId id="258" r:id="rId9"/>
    <p:sldId id="839" r:id="rId10"/>
    <p:sldId id="840" r:id="rId11"/>
    <p:sldId id="841" r:id="rId12"/>
    <p:sldId id="837" r:id="rId13"/>
  </p:sldIdLst>
  <p:sldSz cx="12192000" cy="6858000"/>
  <p:notesSz cx="70770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516C34A-D841-430C-8029-298BDF23AE73}">
          <p14:sldIdLst>
            <p14:sldId id="809"/>
            <p14:sldId id="265"/>
            <p14:sldId id="259"/>
            <p14:sldId id="258"/>
            <p14:sldId id="839"/>
            <p14:sldId id="840"/>
            <p14:sldId id="841"/>
            <p14:sldId id="83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thenheier, Lauren M." initials="BLM" lastIdx="1" clrIdx="0">
    <p:extLst>
      <p:ext uri="{19B8F6BF-5375-455C-9EA6-DF929625EA0E}">
        <p15:presenceInfo xmlns:p15="http://schemas.microsoft.com/office/powerpoint/2012/main" userId="S-1-5-21-795392005-3913728759-1119654287-2987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6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70098"/>
          </a:xfrm>
          <a:prstGeom prst="rect">
            <a:avLst/>
          </a:prstGeom>
        </p:spPr>
        <p:txBody>
          <a:bodyPr vert="horz" lIns="93966" tIns="46984" rIns="93966" bIns="4698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4" y="0"/>
            <a:ext cx="3066733" cy="470098"/>
          </a:xfrm>
          <a:prstGeom prst="rect">
            <a:avLst/>
          </a:prstGeom>
        </p:spPr>
        <p:txBody>
          <a:bodyPr vert="horz" lIns="93966" tIns="46984" rIns="93966" bIns="46984" rtlCol="0"/>
          <a:lstStyle>
            <a:lvl1pPr algn="r">
              <a:defRPr sz="1200"/>
            </a:lvl1pPr>
          </a:lstStyle>
          <a:p>
            <a:fld id="{8EDF7E48-919D-4850-838C-E8724CE502D0}" type="datetimeFigureOut">
              <a:rPr lang="en-US" smtClean="0"/>
              <a:t>4/3/2020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9329"/>
            <a:ext cx="3066733" cy="470097"/>
          </a:xfrm>
          <a:prstGeom prst="rect">
            <a:avLst/>
          </a:prstGeom>
        </p:spPr>
        <p:txBody>
          <a:bodyPr vert="horz" lIns="93966" tIns="46984" rIns="93966" bIns="4698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4" y="8899329"/>
            <a:ext cx="3066733" cy="470097"/>
          </a:xfrm>
          <a:prstGeom prst="rect">
            <a:avLst/>
          </a:prstGeom>
        </p:spPr>
        <p:txBody>
          <a:bodyPr vert="horz" lIns="93966" tIns="46984" rIns="93966" bIns="46984" rtlCol="0" anchor="b"/>
          <a:lstStyle>
            <a:lvl1pPr algn="r">
              <a:defRPr sz="1200"/>
            </a:lvl1pPr>
          </a:lstStyle>
          <a:p>
            <a:fld id="{7E6C7B08-8BDE-4451-9D11-C77B2DA76D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70098"/>
          </a:xfrm>
          <a:prstGeom prst="rect">
            <a:avLst/>
          </a:prstGeom>
        </p:spPr>
        <p:txBody>
          <a:bodyPr vert="horz" lIns="93966" tIns="46984" rIns="93966" bIns="4698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4" y="0"/>
            <a:ext cx="3066733" cy="470098"/>
          </a:xfrm>
          <a:prstGeom prst="rect">
            <a:avLst/>
          </a:prstGeom>
        </p:spPr>
        <p:txBody>
          <a:bodyPr vert="horz" lIns="93966" tIns="46984" rIns="93966" bIns="46984" rtlCol="0"/>
          <a:lstStyle>
            <a:lvl1pPr algn="r">
              <a:defRPr sz="1200"/>
            </a:lvl1pPr>
          </a:lstStyle>
          <a:p>
            <a:fld id="{3D769475-0ED0-4595-830F-EE608116557B}" type="datetimeFigureOut">
              <a:rPr lang="en-US" smtClean="0"/>
              <a:t>4/3/2020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0250" y="1171575"/>
            <a:ext cx="5616575" cy="3160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66" tIns="46984" rIns="93966" bIns="4698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9036"/>
            <a:ext cx="5661660" cy="3689212"/>
          </a:xfrm>
          <a:prstGeom prst="rect">
            <a:avLst/>
          </a:prstGeom>
        </p:spPr>
        <p:txBody>
          <a:bodyPr vert="horz" lIns="93966" tIns="46984" rIns="93966" bIns="4698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329"/>
            <a:ext cx="3066733" cy="470097"/>
          </a:xfrm>
          <a:prstGeom prst="rect">
            <a:avLst/>
          </a:prstGeom>
        </p:spPr>
        <p:txBody>
          <a:bodyPr vert="horz" lIns="93966" tIns="46984" rIns="93966" bIns="4698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4" y="8899329"/>
            <a:ext cx="3066733" cy="470097"/>
          </a:xfrm>
          <a:prstGeom prst="rect">
            <a:avLst/>
          </a:prstGeom>
        </p:spPr>
        <p:txBody>
          <a:bodyPr vert="horz" lIns="93966" tIns="46984" rIns="93966" bIns="46984" rtlCol="0" anchor="b"/>
          <a:lstStyle>
            <a:lvl1pPr algn="r">
              <a:defRPr sz="1200"/>
            </a:lvl1pPr>
          </a:lstStyle>
          <a:p>
            <a:fld id="{77B56494-DB45-4760-9127-263D98F001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494-DB45-4760-9127-263D98F001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08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494-DB45-4760-9127-263D98F001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32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494-DB45-4760-9127-263D98F001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329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494-DB45-4760-9127-263D98F001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58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1692" y="1123722"/>
            <a:ext cx="11325339" cy="4908783"/>
          </a:xfrm>
          <a:prstGeom prst="rect">
            <a:avLst/>
          </a:prstGeo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>
                <a:latin typeface="+mn-lt"/>
                <a:cs typeface="Arial"/>
              </a:defRPr>
            </a:lvl1pPr>
            <a:lvl2pPr marL="685783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aseline="0">
                <a:latin typeface="Arial"/>
                <a:cs typeface="Arial"/>
              </a:defRPr>
            </a:lvl2pPr>
            <a:lvl3pPr marL="914377" marR="0" indent="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latin typeface="Arial"/>
                <a:cs typeface="Arial"/>
              </a:defRPr>
            </a:lvl3pPr>
            <a:lvl4pPr marL="1600160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latin typeface="Arial"/>
                <a:cs typeface="Arial"/>
              </a:defRPr>
            </a:lvl4pPr>
            <a:lvl5pPr marL="2057349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latin typeface="Arial"/>
                <a:cs typeface="Arial"/>
              </a:defRPr>
            </a:lvl5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Edit Master text styles</a:t>
            </a:r>
          </a:p>
          <a:p>
            <a:pPr marL="228594" marR="0" lvl="1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Second level</a:t>
            </a:r>
          </a:p>
          <a:p>
            <a:pPr marL="228594" marR="0" lvl="2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Third level</a:t>
            </a:r>
          </a:p>
          <a:p>
            <a:pPr marL="228594" marR="0" lvl="3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Fourth level</a:t>
            </a:r>
          </a:p>
          <a:p>
            <a:pPr marL="228594" marR="0" lvl="4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Fifth level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692" y="175655"/>
            <a:ext cx="10515600" cy="722269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52005" y="62583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570E26-FC15-4AA8-90CC-DE4D2ACF01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592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94063"/>
            <a:ext cx="12192000" cy="5728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52005" y="62583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570E26-FC15-4AA8-90CC-DE4D2ACF01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422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52005" y="62583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570E26-FC15-4AA8-90CC-DE4D2ACF01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410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129655"/>
            <a:ext cx="12192000" cy="547661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" y="927373"/>
            <a:ext cx="11457129" cy="0"/>
          </a:xfrm>
          <a:prstGeom prst="line">
            <a:avLst/>
          </a:prstGeom>
          <a:ln cap="flat">
            <a:solidFill>
              <a:schemeClr val="tx1">
                <a:lumMod val="65000"/>
                <a:lumOff val="35000"/>
              </a:schemeClr>
            </a:solidFill>
            <a:tailEnd type="diamon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57133" y="754653"/>
            <a:ext cx="358913" cy="284480"/>
          </a:xfrm>
          <a:prstGeom prst="rect">
            <a:avLst/>
          </a:prstGeom>
        </p:spPr>
      </p:pic>
      <p:pic>
        <p:nvPicPr>
          <p:cNvPr id="11" name="Picture 2" descr="https://word-edit.officeapps.live.com/we/ResReader.ashx?v=00000000-0000-0000-0000-000000000014&amp;n=E2o10.img&amp;rndm=189ed0a3-ebc7-4ca1-9f7e-633e5e845010&amp;WOPIsrc=https%3A%2F%2Fmyerauedu%2Esharepoint%2Ecom%2Fteams%2FPR%5FCollege%5Fof%5FEngineering%2FPC%5FEAGLESAT%2F%5Fvti%5Fbin%2Fwopi%2Eashx%2Ffiles%2F4a666d65ee3c462fa1e578f6d7df2cd8&amp;access_token=eyJ0eXAiOiJKV1QiLCJhbGciOiJSUzI1NiIsIng1dCI6ImpOX1RsZ1otUUk0UHZpc2pTVnpKMW9ySnRnOCJ9%2EeyJhdWQiOiJ3b3BpL215ZXJhdWVkdS5zaGFyZXBvaW50LmNvbUA2OTMxYzk2My0wN2I3LTQxNTYtYWIwZS0zNWQxZjc5MDM1YjgiLCJpc3MiOiIwMDAwMDAwMy0wMDAwLTBmZjEtY2UwMC0wMDAwMDAwMDAwMDBAOTAxNDAxMjItODUxNi0xMWUxLThlZmYtNDkzMDQ5MjQwMTliIiwibmJmIjoiMTQ5MTEwNjIzNyIsImV4cCI6IjE0OTExNDIyMzciLCJuYW1laWQiOiIwIy5mfG1lbWJlcnNoaXB8YmFydGhlbmxAbXkuZXJhdS5lZHUiLCJuaWkiOiJtaWNyb3NvZnQuc2hhcmVwb2ludCIsImlzdXNlciI6InRydWUiLCJjYWNoZWtleSI6IjBoLmZ8bWVtYmVyc2hpcHwxMDAzMDAwMDg4NjJlMmQ4QGxpdmUuY29tIiwiaXNsb29wYmFjayI6IlRydWUiLCJhcHBjdHgiOiI0YTY2NmQ2NWVlM2M0NjJmYTFlNTc4ZjZkN2RmMmNkODt2WGptRmVFamxzanhNMVp5MzFPZkVWaUpBRTA9O0RlZmF1bHQ7OzFCMDNDNDMxQUVGO1RydWU7OzswIn0%2EOLu9dq9FNl7H%5Fhq1dz4fW5OXezhZQ5ZOn%2DMfdhraTypzFSFsQSo5koxYvQIwZFYcyf5o00UoTlJPn1JAyRewfANjxxiW9C4HS8GwGQej0Yu315cjXKADw1WQzJjThQIvakrYJCqwAlqHJuMawBZowGqV0abl8s%2DFAxor8is4UuUlPVjLqhIQosbK5uKCGzaARi%2D9vz%5FhffUkcqiB%2DQSfWOdW8Em%2DbcjTRneToIlCa87s1TI457Ap3MlJPdU1KW5SDCwjQwJ%5F59re1WqGzITPkLXaiioTRPGLWA1c09GWVgyGSS99EOQPWcmbsC71elwe6ug4RVl9Bg%5FyYG5wUw4YHg&amp;access_token_ttl=1491142237110&amp;usid=1e9e59f1-e349-49d6-968e-529823aa5c03&amp;build=16.0.8028.7775&amp;waccluster=US1"/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762"/>
          <a:stretch/>
        </p:blipFill>
        <p:spPr bwMode="auto">
          <a:xfrm>
            <a:off x="62108" y="6150057"/>
            <a:ext cx="631252" cy="49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6675120"/>
            <a:ext cx="12192000" cy="1828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52005" y="62583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570E26-FC15-4AA8-90CC-DE4D2ACF01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891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1524000" y="2113889"/>
            <a:ext cx="9144000" cy="3261518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US" sz="1100" dirty="0"/>
          </a:p>
          <a:p>
            <a:pPr>
              <a:lnSpc>
                <a:spcPct val="100000"/>
              </a:lnSpc>
            </a:pPr>
            <a:r>
              <a:rPr lang="en-US" sz="2400" dirty="0"/>
              <a:t>Becca Laub – Project Manager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Embry-Riddle Aeronautical University </a:t>
            </a:r>
            <a:br>
              <a:rPr lang="en-US" sz="2400" dirty="0"/>
            </a:br>
            <a:r>
              <a:rPr lang="en-US" sz="2400" dirty="0"/>
              <a:t>Arizona Space Grant Consortium Symposium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April 18</a:t>
            </a:r>
            <a:r>
              <a:rPr lang="en-US" sz="2400" baseline="30000" dirty="0"/>
              <a:t>th</a:t>
            </a:r>
            <a:r>
              <a:rPr lang="en-US" sz="2400" dirty="0"/>
              <a:t>, 2020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0" y="1297960"/>
            <a:ext cx="9144000" cy="108260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EagleSat 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530" y="4145971"/>
            <a:ext cx="1894115" cy="18966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5" b="15162"/>
          <a:stretch/>
        </p:blipFill>
        <p:spPr>
          <a:xfrm>
            <a:off x="5079700" y="4178580"/>
            <a:ext cx="2329103" cy="18314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6" r="25272"/>
          <a:stretch/>
        </p:blipFill>
        <p:spPr>
          <a:xfrm>
            <a:off x="7746270" y="4145971"/>
            <a:ext cx="1851793" cy="18810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643" y="4627321"/>
            <a:ext cx="2774057" cy="12483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05" y="4374438"/>
            <a:ext cx="1341878" cy="17540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894" y="400332"/>
            <a:ext cx="3091751" cy="7052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79" y="507762"/>
            <a:ext cx="3333609" cy="49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518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Overview</a:t>
            </a:r>
          </a:p>
          <a:p>
            <a:r>
              <a:rPr lang="en-US" dirty="0"/>
              <a:t>Major Setbacks and Issues</a:t>
            </a:r>
          </a:p>
          <a:p>
            <a:r>
              <a:rPr lang="en-US" dirty="0"/>
              <a:t>Major Successes </a:t>
            </a:r>
          </a:p>
          <a:p>
            <a:r>
              <a:rPr lang="en-US" dirty="0"/>
              <a:t>Future Progress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693" y="115887"/>
            <a:ext cx="10964199" cy="75444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31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Purpose and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Education</a:t>
            </a:r>
          </a:p>
          <a:p>
            <a:pPr>
              <a:lnSpc>
                <a:spcPct val="100000"/>
              </a:lnSpc>
            </a:pPr>
            <a:r>
              <a:rPr lang="en-US" dirty="0"/>
              <a:t>Strong, achievable scientific goals</a:t>
            </a:r>
          </a:p>
          <a:p>
            <a:pPr>
              <a:lnSpc>
                <a:spcPct val="100000"/>
              </a:lnSpc>
            </a:pPr>
            <a:r>
              <a:rPr lang="en-US" dirty="0"/>
              <a:t>Commercially available bus systems</a:t>
            </a:r>
          </a:p>
          <a:p>
            <a:pPr>
              <a:lnSpc>
                <a:spcPct val="100000"/>
              </a:lnSpc>
            </a:pPr>
            <a:r>
              <a:rPr lang="en-US" dirty="0"/>
              <a:t>Work with teams, departments, and organizations both on and off campus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05" b="18846"/>
          <a:stretch/>
        </p:blipFill>
        <p:spPr>
          <a:xfrm>
            <a:off x="3025004" y="3578113"/>
            <a:ext cx="5817576" cy="23102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30596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693" y="1123722"/>
            <a:ext cx="11325339" cy="490878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Scientific Goals</a:t>
            </a:r>
          </a:p>
          <a:p>
            <a:pPr lvl="1"/>
            <a:r>
              <a:rPr lang="en-US" dirty="0">
                <a:solidFill>
                  <a:prstClr val="black"/>
                </a:solidFill>
                <a:latin typeface="Century Gothic"/>
              </a:rPr>
              <a:t>Memory degradation experiment (MDE)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prstClr val="black"/>
                </a:solidFill>
                <a:latin typeface="Century Gothic"/>
              </a:rPr>
              <a:t>Cosmic Ray Payload (CRP)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Spacecraft – 3U CubeSat</a:t>
            </a:r>
          </a:p>
          <a:p>
            <a:pPr>
              <a:lnSpc>
                <a:spcPct val="100000"/>
              </a:lnSpc>
            </a:pPr>
            <a:r>
              <a:rPr lang="en-US" dirty="0"/>
              <a:t>SELECTED - 2018 NASA CubeSat Launch Initiative</a:t>
            </a:r>
          </a:p>
          <a:p>
            <a:pPr>
              <a:lnSpc>
                <a:spcPct val="100000"/>
              </a:lnSpc>
            </a:pPr>
            <a:r>
              <a:rPr lang="en-US" dirty="0"/>
              <a:t>Designing for ISS orbit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402-424 km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51.6 degree inclination</a:t>
            </a:r>
          </a:p>
          <a:p>
            <a:pPr>
              <a:lnSpc>
                <a:spcPct val="100000"/>
              </a:lnSpc>
            </a:pPr>
            <a:r>
              <a:rPr lang="en-US" dirty="0"/>
              <a:t>Current launch date- April 2021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99" t="5219" r="31439"/>
          <a:stretch/>
        </p:blipFill>
        <p:spPr>
          <a:xfrm>
            <a:off x="9536252" y="1123722"/>
            <a:ext cx="2132586" cy="490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220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Issues for 2019-2020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693" y="1123722"/>
            <a:ext cx="11325339" cy="490878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Money constraints</a:t>
            </a:r>
          </a:p>
          <a:p>
            <a:pPr>
              <a:lnSpc>
                <a:spcPct val="100000"/>
              </a:lnSpc>
            </a:pPr>
            <a:r>
              <a:rPr lang="en-US" dirty="0"/>
              <a:t>OBC Changes</a:t>
            </a:r>
          </a:p>
          <a:p>
            <a:pPr>
              <a:lnSpc>
                <a:spcPct val="100000"/>
              </a:lnSpc>
            </a:pPr>
            <a:r>
              <a:rPr lang="en-US" dirty="0"/>
              <a:t>ACS Board</a:t>
            </a:r>
          </a:p>
          <a:p>
            <a:pPr>
              <a:lnSpc>
                <a:spcPct val="100000"/>
              </a:lnSpc>
            </a:pPr>
            <a:r>
              <a:rPr lang="en-US" dirty="0"/>
              <a:t>Apocalypse 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560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Successes for 2019-2020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693" y="1123722"/>
            <a:ext cx="11325339" cy="490878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Got launch opportunity – Fall 2020 with July 2020 turnover</a:t>
            </a:r>
          </a:p>
          <a:p>
            <a:pPr>
              <a:lnSpc>
                <a:spcPct val="100000"/>
              </a:lnSpc>
            </a:pPr>
            <a:r>
              <a:rPr lang="en-US" dirty="0"/>
              <a:t>Finished major development milestones on subsystems</a:t>
            </a:r>
          </a:p>
          <a:p>
            <a:pPr>
              <a:lnSpc>
                <a:spcPct val="100000"/>
              </a:lnSpc>
            </a:pPr>
            <a:r>
              <a:rPr lang="en-US" dirty="0"/>
              <a:t>Learned many things about developmental roadblocks</a:t>
            </a:r>
          </a:p>
          <a:p>
            <a:pPr>
              <a:lnSpc>
                <a:spcPct val="100000"/>
              </a:lnSpc>
            </a:pPr>
            <a:r>
              <a:rPr lang="en-US" dirty="0"/>
              <a:t>Started fabrication of in house systems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842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Plans for Next Year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693" y="1123722"/>
            <a:ext cx="11325339" cy="490878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Finish Payloads</a:t>
            </a:r>
          </a:p>
          <a:p>
            <a:pPr>
              <a:lnSpc>
                <a:spcPct val="100000"/>
              </a:lnSpc>
            </a:pPr>
            <a:r>
              <a:rPr lang="en-US" dirty="0"/>
              <a:t>Finish OBC</a:t>
            </a:r>
          </a:p>
          <a:p>
            <a:pPr>
              <a:lnSpc>
                <a:spcPct val="100000"/>
              </a:lnSpc>
            </a:pPr>
            <a:r>
              <a:rPr lang="en-US" dirty="0"/>
              <a:t>Battery testing</a:t>
            </a:r>
          </a:p>
          <a:p>
            <a:pPr>
              <a:lnSpc>
                <a:spcPct val="100000"/>
              </a:lnSpc>
            </a:pPr>
            <a:r>
              <a:rPr lang="en-US" dirty="0"/>
              <a:t>V &amp; V</a:t>
            </a:r>
          </a:p>
          <a:p>
            <a:pPr>
              <a:lnSpc>
                <a:spcPct val="100000"/>
              </a:lnSpc>
            </a:pPr>
            <a:r>
              <a:rPr lang="en-US" dirty="0"/>
              <a:t>Launch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Continue ES3 work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413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1524000" y="2113889"/>
            <a:ext cx="9144000" cy="3261518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US" sz="110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600" dirty="0"/>
              <a:t>Questions?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0" y="1446677"/>
            <a:ext cx="9144000" cy="108260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EagleSat 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530" y="4145971"/>
            <a:ext cx="1894115" cy="18966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5" b="15162"/>
          <a:stretch/>
        </p:blipFill>
        <p:spPr>
          <a:xfrm>
            <a:off x="5079700" y="4178580"/>
            <a:ext cx="2329103" cy="18314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6" r="25272"/>
          <a:stretch/>
        </p:blipFill>
        <p:spPr>
          <a:xfrm>
            <a:off x="7746270" y="4145971"/>
            <a:ext cx="1851793" cy="18810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643" y="4627321"/>
            <a:ext cx="2774057" cy="12483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05" y="4374438"/>
            <a:ext cx="1341878" cy="17540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894" y="400332"/>
            <a:ext cx="3091751" cy="7052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79" y="507762"/>
            <a:ext cx="3333609" cy="49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3832"/>
      </p:ext>
    </p:extLst>
  </p:cSld>
  <p:clrMapOvr>
    <a:masterClrMapping/>
  </p:clrMapOvr>
</p:sld>
</file>

<file path=ppt/theme/theme1.xml><?xml version="1.0" encoding="utf-8"?>
<a:theme xmlns:a="http://schemas.openxmlformats.org/drawingml/2006/main" name="EagleSat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Tahoma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agleSat Theme" id="{4A9ACD81-D806-43B2-ADCF-D0AF29BFD955}" vid="{C63D2023-325B-4A84-B25A-3CF2560756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bf2d388-9b68-4952-9bcd-945bcd3bc124">RHCWVWTZRMYC-44-1017</_dlc_DocId>
    <_dlc_DocIdUrl xmlns="2bf2d388-9b68-4952-9bcd-945bcd3bc124">
      <Url>https://myerauedu.sharepoint.com/teams/PR_College_of_Engineering/PC_EAGLESAT/_layouts/15/DocIdRedir.aspx?ID=RHCWVWTZRMYC-44-1017</Url>
      <Description>RHCWVWTZRMYC-44-1017</Description>
    </_dlc_DocIdUrl>
    <SharedWithUsers xmlns="6c160ac7-2e9f-4006-94dd-bfed52f16d06">
      <UserInfo>
        <DisplayName>Haiberg, Parker J.</DisplayName>
        <AccountId>265</AccountId>
        <AccountType/>
      </UserInfo>
      <UserInfo>
        <DisplayName>Parra, Anthony W.</DisplayName>
        <AccountId>266</AccountId>
        <AccountType/>
      </UserInfo>
      <UserInfo>
        <DisplayName>Roper, Gabriel</DisplayName>
        <AccountId>267</AccountId>
        <AccountType/>
      </UserInfo>
    </SharedWithUsers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82CE8AAA6D044CAE2E60D48871CC72" ma:contentTypeVersion="8" ma:contentTypeDescription="Create a new document." ma:contentTypeScope="" ma:versionID="ed056947fda744ee162cbb54c240b43a">
  <xsd:schema xmlns:xsd="http://www.w3.org/2001/XMLSchema" xmlns:xs="http://www.w3.org/2001/XMLSchema" xmlns:p="http://schemas.microsoft.com/office/2006/metadata/properties" xmlns:ns2="2bf2d388-9b68-4952-9bcd-945bcd3bc124" xmlns:ns3="6c160ac7-2e9f-4006-94dd-bfed52f16d06" xmlns:ns4="bf192eb6-175c-4ee1-9b68-ebc3cf1a256d" targetNamespace="http://schemas.microsoft.com/office/2006/metadata/properties" ma:root="true" ma:fieldsID="60e443b6f41411c0bc39abfbb61deef7" ns2:_="" ns3:_="" ns4:_="">
    <xsd:import namespace="2bf2d388-9b68-4952-9bcd-945bcd3bc124"/>
    <xsd:import namespace="6c160ac7-2e9f-4006-94dd-bfed52f16d06"/>
    <xsd:import namespace="bf192eb6-175c-4ee1-9b68-ebc3cf1a25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f2d388-9b68-4952-9bcd-945bcd3bc12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160ac7-2e9f-4006-94dd-bfed52f16d0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4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192eb6-175c-4ee1-9b68-ebc3cf1a25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C14B32-85E0-4BEB-B491-C4BBFEC96CB9}">
  <ds:schemaRefs>
    <ds:schemaRef ds:uri="http://schemas.microsoft.com/office/2006/documentManagement/types"/>
    <ds:schemaRef ds:uri="http://schemas.microsoft.com/office/2006/metadata/properties"/>
    <ds:schemaRef ds:uri="6c160ac7-2e9f-4006-94dd-bfed52f16d06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2bf2d388-9b68-4952-9bcd-945bcd3bc124"/>
    <ds:schemaRef ds:uri="http://purl.org/dc/terms/"/>
    <ds:schemaRef ds:uri="bf192eb6-175c-4ee1-9b68-ebc3cf1a256d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5C7758B-63F3-4140-B3E2-1FCB31BFBB31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77526AD8-9BD7-4B19-B35C-DAC2B4A3F1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f2d388-9b68-4952-9bcd-945bcd3bc124"/>
    <ds:schemaRef ds:uri="6c160ac7-2e9f-4006-94dd-bfed52f16d06"/>
    <ds:schemaRef ds:uri="bf192eb6-175c-4ee1-9b68-ebc3cf1a25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F7FA722F-5598-4493-86B8-19A51B6AF9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3351</TotalTime>
  <Words>159</Words>
  <Application>Microsoft Office PowerPoint</Application>
  <PresentationFormat>Widescreen</PresentationFormat>
  <Paragraphs>56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Tahoma</vt:lpstr>
      <vt:lpstr>EagleSat Theme</vt:lpstr>
      <vt:lpstr>PowerPoint Presentation</vt:lpstr>
      <vt:lpstr>Outline</vt:lpstr>
      <vt:lpstr>Purpose and Benefits</vt:lpstr>
      <vt:lpstr>Mission Overview</vt:lpstr>
      <vt:lpstr>Major Issues for 2019-2020</vt:lpstr>
      <vt:lpstr>Major Successes for 2019-2020</vt:lpstr>
      <vt:lpstr>Plans for Next Year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Barthenheier, Lauren M.</dc:creator>
  <cp:lastModifiedBy>Becca Laub</cp:lastModifiedBy>
  <cp:revision>43</cp:revision>
  <dcterms:modified xsi:type="dcterms:W3CDTF">2020-04-03T20:32:38Z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0x010100A282CE8AAA6D044CAE2E60D48871CC72</vt:lpwstr>
  </property>
  <property fmtid="{D5CDD505-2E9C-101B-9397-08002B2CF9AE}" pid="3" name="_dlc_DocIdItemGuid">
    <vt:lpwstr>50f1d19d-95c8-4c14-8138-f50fac04008c</vt:lpwstr>
  </property>
</Properties>
</file>